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68" r:id="rId2"/>
    <p:sldId id="543" r:id="rId3"/>
    <p:sldId id="544" r:id="rId4"/>
    <p:sldId id="386" r:id="rId5"/>
    <p:sldId id="393" r:id="rId6"/>
    <p:sldId id="542" r:id="rId7"/>
    <p:sldId id="536" r:id="rId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buClr>
        <a:schemeClr val="tx1"/>
      </a:buClr>
      <a:defRPr sz="10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buClr>
        <a:schemeClr val="tx1"/>
      </a:buClr>
      <a:defRPr sz="10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buClr>
        <a:schemeClr val="tx1"/>
      </a:buClr>
      <a:defRPr sz="10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buClr>
        <a:schemeClr val="tx1"/>
      </a:buClr>
      <a:defRPr sz="10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buClr>
        <a:schemeClr val="tx1"/>
      </a:buClr>
      <a:defRPr sz="10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8000"/>
    <a:srgbClr val="FFFFCC"/>
    <a:srgbClr val="F7FFAB"/>
    <a:srgbClr val="FFFF00"/>
    <a:srgbClr val="000099"/>
    <a:srgbClr val="99CC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>
    <p:restoredLeft sz="15699" autoAdjust="0"/>
    <p:restoredTop sz="99155" autoAdjust="0"/>
  </p:normalViewPr>
  <p:slideViewPr>
    <p:cSldViewPr snapToObjects="1">
      <p:cViewPr>
        <p:scale>
          <a:sx n="100" d="100"/>
          <a:sy n="100" d="100"/>
        </p:scale>
        <p:origin x="-2136" y="-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buClrTx/>
              <a:defRPr sz="1200"/>
            </a:lvl1pPr>
          </a:lstStyle>
          <a:p>
            <a:endParaRPr lang="en-US"/>
          </a:p>
        </p:txBody>
      </p:sp>
      <p:sp>
        <p:nvSpPr>
          <p:cNvPr id="272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buClrTx/>
              <a:defRPr sz="1200"/>
            </a:lvl1pPr>
          </a:lstStyle>
          <a:p>
            <a:endParaRPr lang="en-US"/>
          </a:p>
        </p:txBody>
      </p:sp>
      <p:sp>
        <p:nvSpPr>
          <p:cNvPr id="272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buClrTx/>
              <a:defRPr sz="1200"/>
            </a:lvl1pPr>
          </a:lstStyle>
          <a:p>
            <a:endParaRPr lang="en-US"/>
          </a:p>
        </p:txBody>
      </p:sp>
      <p:sp>
        <p:nvSpPr>
          <p:cNvPr id="272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buClrTx/>
              <a:defRPr sz="1200"/>
            </a:lvl1pPr>
          </a:lstStyle>
          <a:p>
            <a:fld id="{91AD4BC6-BA7D-467E-8CEB-68FD53960C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41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buClrTx/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buClrTx/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buClrTx/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buClrTx/>
              <a:defRPr sz="1200"/>
            </a:lvl1pPr>
          </a:lstStyle>
          <a:p>
            <a:fld id="{CBFACCB8-B125-484C-B916-907DC22925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942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6A275C-F081-489C-A4F8-DDCE9B5D13B8}" type="slidenum">
              <a:rPr lang="en-US"/>
              <a:pPr/>
              <a:t>0</a:t>
            </a:fld>
            <a:endParaRPr lang="en-US"/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76E85D-1E71-45F9-8F83-B6FF0E8AD22F}" type="slidenum">
              <a:rPr lang="en-US"/>
              <a:pPr/>
              <a:t>3</a:t>
            </a:fld>
            <a:endParaRPr lang="en-US"/>
          </a:p>
        </p:txBody>
      </p:sp>
      <p:sp>
        <p:nvSpPr>
          <p:cNvPr id="324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4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6" name="Picture 22" descr="background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3175"/>
            <a:ext cx="9140825" cy="6854825"/>
          </a:xfrm>
          <a:prstGeom prst="rect">
            <a:avLst/>
          </a:prstGeom>
          <a:noFill/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378075" y="2514600"/>
            <a:ext cx="6535738" cy="914400"/>
          </a:xfrm>
        </p:spPr>
        <p:txBody>
          <a:bodyPr tIns="0" bIns="4572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378075" y="3429000"/>
            <a:ext cx="6535738" cy="914400"/>
          </a:xfrm>
        </p:spPr>
        <p:txBody>
          <a:bodyPr tIns="0"/>
          <a:lstStyle>
            <a:lvl1pPr marL="0" indent="0">
              <a:buFont typeface="Wingdings" pitchFamily="2" charset="2"/>
              <a:buNone/>
              <a:defRPr sz="2400">
                <a:solidFill>
                  <a:srgbClr val="A1B4B4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152" name="Rectangle 8"/>
          <p:cNvSpPr>
            <a:spLocks noChangeArrowheads="1"/>
          </p:cNvSpPr>
          <p:nvPr userDrawn="1"/>
        </p:nvSpPr>
        <p:spPr bwMode="auto">
          <a:xfrm>
            <a:off x="-1400175" y="1492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ClrTx/>
            </a:pPr>
            <a:endParaRPr lang="en-US" sz="240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1668A79-CD2A-4975-810A-AB1A46FDBC3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444500"/>
            <a:ext cx="2170113" cy="4981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0188" y="444500"/>
            <a:ext cx="6361112" cy="4981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163D5E8-66C5-4F39-87C0-61D16D5395B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88" y="444500"/>
            <a:ext cx="8683625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0188" y="1358900"/>
            <a:ext cx="4265612" cy="4067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58900"/>
            <a:ext cx="4265613" cy="19573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468688"/>
            <a:ext cx="4265613" cy="19573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913813" y="6553200"/>
            <a:ext cx="230187" cy="304800"/>
          </a:xfrm>
        </p:spPr>
        <p:txBody>
          <a:bodyPr/>
          <a:lstStyle>
            <a:lvl1pPr>
              <a:defRPr/>
            </a:lvl1pPr>
          </a:lstStyle>
          <a:p>
            <a:fld id="{E6F633CF-7ABA-462B-98D8-A0611351B0A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80E38DF-1E45-4151-AD68-5FF26A06F71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6EE2E77-D553-4B21-BEC2-D75FCF632EB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188" y="1358900"/>
            <a:ext cx="4265612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8900"/>
            <a:ext cx="4265613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8832906-A684-4E30-8F5D-E09060E49D1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B27E306-1CA6-4394-B3C0-5759015F12B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09B0E28-BB15-4F32-ABE3-DF1EC2C1C86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61C14D2-389A-4319-8FE3-CD1AFD508C8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7496D77-C071-42EA-9263-56FC227D9F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2876F22-F6EA-40C7-8E90-600CD565D7B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Picture 13" descr="background-2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588" y="3175"/>
            <a:ext cx="9140825" cy="6854825"/>
          </a:xfrm>
          <a:prstGeom prst="rect">
            <a:avLst/>
          </a:prstGeom>
          <a:noFill/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0188" y="444500"/>
            <a:ext cx="86836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45720" rIns="4572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0188" y="1358900"/>
            <a:ext cx="8683625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13813" y="6553200"/>
            <a:ext cx="2301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45720" tIns="45720" rIns="4572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buClrTx/>
              <a:defRPr sz="900">
                <a:solidFill>
                  <a:schemeClr val="accent1"/>
                </a:solidFill>
              </a:defRPr>
            </a:lvl1pPr>
          </a:lstStyle>
          <a:p>
            <a:fld id="{508344DC-CC16-4E14-961A-4B1BF046B81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>
    <p:fade/>
  </p:transition>
  <p:hf hdr="0" ftr="0" dt="0"/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ea typeface="ＭＳ Ｐゴシック" pitchFamily="34" charset="-128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ea typeface="ＭＳ Ｐゴシック" pitchFamily="34" charset="-128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ea typeface="ＭＳ Ｐゴシック" pitchFamily="34" charset="-128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ea typeface="ＭＳ Ｐゴシック" pitchFamily="34" charset="-128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ea typeface="ＭＳ Ｐゴシック" pitchFamily="34" charset="-128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ea typeface="ＭＳ Ｐゴシック" pitchFamily="34" charset="-128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ea typeface="ＭＳ Ｐゴシック" pitchFamily="34" charset="-128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ea typeface="ＭＳ Ｐゴシック" pitchFamily="34" charset="-128"/>
        </a:defRPr>
      </a:lvl9pPr>
    </p:titleStyle>
    <p:bodyStyle>
      <a:lvl1pPr marL="228600" indent="-228600" algn="l" rtl="0" fontAlgn="base">
        <a:spcBef>
          <a:spcPct val="75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58788" indent="-228600" algn="l" rtl="0" fontAlgn="base">
        <a:spcBef>
          <a:spcPct val="75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688975" indent="-228600" algn="l" rtl="0" fontAlgn="base">
        <a:spcBef>
          <a:spcPct val="75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3pPr>
      <a:lvl4pPr marL="919163" indent="-228600" algn="l" rtl="0" fontAlgn="base">
        <a:spcBef>
          <a:spcPct val="75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1149350" indent="-228600" algn="l" rtl="0" fontAlgn="base">
        <a:spcBef>
          <a:spcPct val="75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1606550" indent="-228600" algn="l" rtl="0" fontAlgn="base">
        <a:spcBef>
          <a:spcPct val="75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063750" indent="-228600" algn="l" rtl="0" fontAlgn="base">
        <a:spcBef>
          <a:spcPct val="75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520950" indent="-228600" algn="l" rtl="0" fontAlgn="base">
        <a:spcBef>
          <a:spcPct val="75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2978150" indent="-228600" algn="l" rtl="0" fontAlgn="base">
        <a:spcBef>
          <a:spcPct val="75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janeseley@nyp.or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gif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9" Type="http://schemas.openxmlformats.org/officeDocument/2006/relationships/image" Target="../media/image13.jpeg"/><Relationship Id="rId10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100CF-CC8C-4A36-859E-61E35EF89723}" type="slidenum">
              <a:rPr lang="en-US"/>
              <a:pPr/>
              <a:t>0</a:t>
            </a:fld>
            <a:endParaRPr lang="en-US"/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365125" y="777875"/>
            <a:ext cx="8596313" cy="173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75000"/>
              </a:spcBef>
              <a:buClr>
                <a:schemeClr val="tx2"/>
              </a:buClr>
              <a:buFont typeface="Wingdings" pitchFamily="2" charset="2"/>
              <a:buNone/>
            </a:pPr>
            <a:endParaRPr lang="en-US" sz="3600" b="1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822325" y="3703317"/>
            <a:ext cx="7162800" cy="1860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40000"/>
              </a:lnSpc>
              <a:spcBef>
                <a:spcPct val="6000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</a:pPr>
            <a:endParaRPr lang="en-US" sz="2400" b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>
              <a:lnSpc>
                <a:spcPct val="40000"/>
              </a:lnSpc>
              <a:spcBef>
                <a:spcPct val="6000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</a:pPr>
            <a:endParaRPr lang="en-US" sz="2400" b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>
              <a:lnSpc>
                <a:spcPct val="40000"/>
              </a:lnSpc>
              <a:spcBef>
                <a:spcPct val="6000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</a:pPr>
            <a:endParaRPr lang="en-US" sz="2800" b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>
              <a:lnSpc>
                <a:spcPct val="40000"/>
              </a:lnSpc>
              <a:spcBef>
                <a:spcPct val="6000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Septem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ber 20, 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2012</a:t>
            </a:r>
            <a:endParaRPr lang="en-US" sz="28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731838" y="2148854"/>
            <a:ext cx="7954962" cy="155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en-US" sz="2800" b="1" dirty="0" smtClean="0">
                <a:solidFill>
                  <a:srgbClr val="008000"/>
                </a:solidFill>
              </a:rPr>
              <a:t>Jane Jeffrie Seley</a:t>
            </a:r>
            <a:r>
              <a:rPr lang="en-US" sz="2800" b="1" dirty="0">
                <a:solidFill>
                  <a:srgbClr val="008000"/>
                </a:solidFill>
              </a:rPr>
              <a:t>, </a:t>
            </a:r>
            <a:r>
              <a:rPr lang="en-US" sz="2800" b="1" dirty="0" smtClean="0">
                <a:solidFill>
                  <a:srgbClr val="008000"/>
                </a:solidFill>
              </a:rPr>
              <a:t>DNP</a:t>
            </a:r>
            <a:r>
              <a:rPr lang="en-US" sz="2800" b="1" dirty="0">
                <a:solidFill>
                  <a:srgbClr val="008000"/>
                </a:solidFill>
              </a:rPr>
              <a:t>, MPH, BC-ADM, </a:t>
            </a:r>
            <a:r>
              <a:rPr lang="en-US" sz="2800" b="1" dirty="0" smtClean="0">
                <a:solidFill>
                  <a:srgbClr val="008000"/>
                </a:solidFill>
              </a:rPr>
              <a:t>CDE</a:t>
            </a:r>
          </a:p>
          <a:p>
            <a:pPr algn="ctr">
              <a:spcBef>
                <a:spcPct val="50000"/>
              </a:spcBef>
            </a:pPr>
            <a:r>
              <a:rPr lang="en-US" sz="2800" b="1" dirty="0" smtClean="0">
                <a:solidFill>
                  <a:srgbClr val="008000"/>
                </a:solidFill>
              </a:rPr>
              <a:t>Diabetes Nurse Practitioner</a:t>
            </a:r>
          </a:p>
          <a:p>
            <a:pPr algn="ctr">
              <a:spcBef>
                <a:spcPct val="50000"/>
              </a:spcBef>
            </a:pPr>
            <a:r>
              <a:rPr lang="en-US" sz="2800" b="1" dirty="0" err="1" smtClean="0">
                <a:solidFill>
                  <a:srgbClr val="008000"/>
                </a:solidFill>
              </a:rPr>
              <a:t>NewYork</a:t>
            </a:r>
            <a:r>
              <a:rPr lang="en-US" sz="2800" b="1" dirty="0" smtClean="0">
                <a:solidFill>
                  <a:srgbClr val="008000"/>
                </a:solidFill>
              </a:rPr>
              <a:t>-Presbyterian/ Cornell</a:t>
            </a:r>
          </a:p>
          <a:p>
            <a:pPr algn="ctr">
              <a:spcBef>
                <a:spcPct val="50000"/>
              </a:spcBef>
            </a:pPr>
            <a:r>
              <a:rPr lang="en-US" sz="2400" b="1" i="1" dirty="0" smtClean="0">
                <a:solidFill>
                  <a:srgbClr val="0070C0"/>
                </a:solidFill>
                <a:hlinkClick r:id="rId3"/>
              </a:rPr>
              <a:t>janeseley@nyp.org</a:t>
            </a:r>
            <a:endParaRPr lang="en-US" sz="2400" b="1" i="1" dirty="0" smtClean="0">
              <a:solidFill>
                <a:srgbClr val="0070C0"/>
              </a:solidFill>
            </a:endParaRPr>
          </a:p>
          <a:p>
            <a:pPr algn="ctr">
              <a:spcBef>
                <a:spcPct val="50000"/>
              </a:spcBef>
            </a:pPr>
            <a:r>
              <a:rPr lang="en-US" sz="2800" b="1" i="1" dirty="0" smtClean="0"/>
              <a:t>2012 Acute Care NP/PA Leadership Summit</a:t>
            </a:r>
            <a:endParaRPr lang="en-US" sz="2800" b="1" i="1" dirty="0"/>
          </a:p>
        </p:txBody>
      </p:sp>
      <p:sp>
        <p:nvSpPr>
          <p:cNvPr id="6" name="Rectangle 5"/>
          <p:cNvSpPr/>
          <p:nvPr/>
        </p:nvSpPr>
        <p:spPr>
          <a:xfrm>
            <a:off x="182928" y="228636"/>
            <a:ext cx="877851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Interdisciplinary Collaboration to Optimize Patient Outcomes:</a:t>
            </a:r>
          </a:p>
          <a:p>
            <a:pPr algn="ctr"/>
            <a:r>
              <a:rPr lang="en-US" sz="3600" i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The Integral Role of the DNP</a:t>
            </a:r>
            <a:endParaRPr lang="en-US" sz="3600" i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928" y="4434827"/>
            <a:ext cx="83209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800" b="1" dirty="0" smtClean="0"/>
          </a:p>
          <a:p>
            <a:pPr algn="ctr"/>
            <a:endParaRPr lang="en-US" sz="2800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89" y="137196"/>
            <a:ext cx="9052511" cy="457195"/>
          </a:xfrm>
        </p:spPr>
        <p:txBody>
          <a:bodyPr/>
          <a:lstStyle/>
          <a:p>
            <a:pPr algn="ctr"/>
            <a:r>
              <a:rPr lang="en-US" sz="3200" dirty="0" smtClean="0"/>
              <a:t>What is a Doctor of Nursing Practice Degree?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0188" y="777269"/>
            <a:ext cx="8683625" cy="464880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Doctor of Nursing Practice (DNP) is a </a:t>
            </a:r>
            <a:r>
              <a:rPr lang="en-US" sz="2800" u="sng" dirty="0" smtClean="0"/>
              <a:t>clinical</a:t>
            </a:r>
            <a:r>
              <a:rPr lang="en-US" sz="2800" dirty="0" smtClean="0"/>
              <a:t> doctorate that includes the study of:</a:t>
            </a:r>
          </a:p>
          <a:p>
            <a:r>
              <a:rPr lang="en-US" sz="2800" dirty="0" smtClean="0"/>
              <a:t>Evidence based practice</a:t>
            </a:r>
          </a:p>
          <a:p>
            <a:r>
              <a:rPr lang="en-US" sz="2800" dirty="0" smtClean="0"/>
              <a:t>Organizational &amp; Systems Leadership</a:t>
            </a:r>
          </a:p>
          <a:p>
            <a:r>
              <a:rPr lang="en-US" sz="2800" dirty="0" smtClean="0"/>
              <a:t>Information Technology</a:t>
            </a:r>
          </a:p>
          <a:p>
            <a:r>
              <a:rPr lang="en-US" sz="2800" dirty="0" smtClean="0"/>
              <a:t>Healthcare Policy &amp; Advocacy</a:t>
            </a:r>
          </a:p>
          <a:p>
            <a:r>
              <a:rPr lang="en-US" sz="2800" dirty="0" err="1" smtClean="0"/>
              <a:t>Interprofessional</a:t>
            </a:r>
            <a:r>
              <a:rPr lang="en-US" sz="2800" dirty="0" smtClean="0"/>
              <a:t> collaboration across disciplines</a:t>
            </a:r>
          </a:p>
          <a:p>
            <a:r>
              <a:rPr lang="en-US" sz="1200" dirty="0" err="1" smtClean="0"/>
              <a:t>Chism</a:t>
            </a:r>
            <a:r>
              <a:rPr lang="en-US" sz="1200" dirty="0" smtClean="0"/>
              <a:t>, LA (2012). The Doctor of Nursing Practice: A guidebook for Role Development and Professional Issues. Jones &amp; Bartlett: Burlington, MA.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C14D2-389A-4319-8FE3-CD1AFD508C8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23965"/>
      </p:ext>
    </p:extLst>
  </p:cSld>
  <p:clrMapOvr>
    <a:masterClrMapping/>
  </p:clrMapOvr>
  <p:transition xmlns:p14="http://schemas.microsoft.com/office/powerpoint/2010/main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88" y="137196"/>
            <a:ext cx="8683625" cy="640073"/>
          </a:xfrm>
        </p:spPr>
        <p:txBody>
          <a:bodyPr/>
          <a:lstStyle/>
          <a:p>
            <a:pPr algn="ctr"/>
            <a:r>
              <a:rPr lang="en-US" sz="3600" dirty="0" smtClean="0"/>
              <a:t>Why DNP vs. PhD??</a:t>
            </a:r>
            <a:r>
              <a:rPr lang="en-US" sz="3200" dirty="0" smtClean="0"/>
              <a:t>?</a:t>
            </a:r>
            <a:endParaRPr lang="en-US" sz="32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8828537"/>
              </p:ext>
            </p:extLst>
          </p:nvPr>
        </p:nvGraphicFramePr>
        <p:xfrm>
          <a:off x="230188" y="1143023"/>
          <a:ext cx="8683626" cy="4445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1813"/>
                <a:gridCol w="4341813"/>
              </a:tblGrid>
              <a:tr h="46201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DNP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PhD</a:t>
                      </a:r>
                      <a:endParaRPr lang="en-US" sz="2800" dirty="0"/>
                    </a:p>
                  </a:txBody>
                  <a:tcPr/>
                </a:tc>
              </a:tr>
              <a:tr h="462012">
                <a:tc>
                  <a:txBody>
                    <a:bodyPr/>
                    <a:lstStyle/>
                    <a:p>
                      <a:r>
                        <a:rPr lang="en-US" dirty="0" smtClean="0"/>
                        <a:t>Practice Focused terminal degree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Research</a:t>
                      </a:r>
                      <a:r>
                        <a:rPr lang="en-US" baseline="0" dirty="0" smtClean="0"/>
                        <a:t> Focused terminal degree</a:t>
                      </a:r>
                      <a:endParaRPr lang="en-US" dirty="0"/>
                    </a:p>
                  </a:txBody>
                  <a:tcPr/>
                </a:tc>
              </a:tr>
              <a:tr h="808520">
                <a:tc>
                  <a:txBody>
                    <a:bodyPr/>
                    <a:lstStyle/>
                    <a:p>
                      <a:r>
                        <a:rPr lang="en-US" dirty="0" smtClean="0"/>
                        <a:t>Curriculum</a:t>
                      </a:r>
                      <a:r>
                        <a:rPr lang="en-US" baseline="0" dirty="0" smtClean="0"/>
                        <a:t> places emphasis on clinical practice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Curriculum places emphasis on theory &amp; research methodology</a:t>
                      </a:r>
                      <a:endParaRPr lang="en-US" dirty="0"/>
                    </a:p>
                  </a:txBody>
                  <a:tcPr/>
                </a:tc>
              </a:tr>
              <a:tr h="1501538">
                <a:tc>
                  <a:txBody>
                    <a:bodyPr/>
                    <a:lstStyle/>
                    <a:p>
                      <a:r>
                        <a:rPr lang="en-US" dirty="0" smtClean="0"/>
                        <a:t>Final scholarly project: May be evidence based practice</a:t>
                      </a:r>
                      <a:r>
                        <a:rPr lang="en-US" baseline="0" dirty="0" smtClean="0"/>
                        <a:t> or research project </a:t>
                      </a:r>
                      <a:r>
                        <a:rPr lang="en-US" dirty="0" smtClean="0"/>
                        <a:t>based</a:t>
                      </a:r>
                      <a:r>
                        <a:rPr lang="en-US" baseline="0" dirty="0" smtClean="0"/>
                        <a:t> on</a:t>
                      </a:r>
                      <a:r>
                        <a:rPr lang="en-US" dirty="0" smtClean="0"/>
                        <a:t> clinical practice and how research impacts on practice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 scholarly project:</a:t>
                      </a:r>
                      <a:r>
                        <a:rPr lang="en-US" baseline="0" dirty="0" smtClean="0"/>
                        <a:t> includes </a:t>
                      </a:r>
                      <a:r>
                        <a:rPr lang="en-US" dirty="0" smtClean="0"/>
                        <a:t>dissertation that</a:t>
                      </a:r>
                      <a:r>
                        <a:rPr lang="en-US" baseline="0" dirty="0" smtClean="0"/>
                        <a:t> requires the </a:t>
                      </a:r>
                      <a:r>
                        <a:rPr lang="en-US" dirty="0" smtClean="0"/>
                        <a:t>development of new knowledge</a:t>
                      </a:r>
                      <a:endParaRPr lang="en-US" dirty="0"/>
                    </a:p>
                  </a:txBody>
                  <a:tcPr/>
                </a:tc>
              </a:tr>
              <a:tr h="1155029">
                <a:tc>
                  <a:txBody>
                    <a:bodyPr/>
                    <a:lstStyle/>
                    <a:p>
                      <a:r>
                        <a:rPr lang="en-US" dirty="0" smtClean="0"/>
                        <a:t>*DNP research projects may generate new knowledge </a:t>
                      </a:r>
                      <a:r>
                        <a:rPr lang="en-US" i="1" dirty="0" smtClean="0"/>
                        <a:t>related to clinical practice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E38DF-1E45-4151-AD68-5FF26A06F71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36859"/>
      </p:ext>
    </p:extLst>
  </p:cSld>
  <p:clrMapOvr>
    <a:masterClrMapping/>
  </p:clrMapOvr>
  <p:transition xmlns:p14="http://schemas.microsoft.com/office/powerpoint/2010/main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D65FE-D108-42E5-BA04-8D7ED4A6F798}" type="slidenum">
              <a:rPr lang="en-US"/>
              <a:pPr/>
              <a:t>3</a:t>
            </a:fld>
            <a:endParaRPr lang="en-US"/>
          </a:p>
        </p:txBody>
      </p:sp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45" y="868363"/>
            <a:ext cx="8046631" cy="1006174"/>
          </a:xfrm>
        </p:spPr>
        <p:txBody>
          <a:bodyPr/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Meeting the Glycemic Challenge at </a:t>
            </a:r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NYPH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235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400" y="2148853"/>
            <a:ext cx="8077200" cy="3562971"/>
          </a:xfrm>
        </p:spPr>
        <p:txBody>
          <a:bodyPr/>
          <a:lstStyle/>
          <a:p>
            <a:pPr marL="342900" indent="-342900">
              <a:lnSpc>
                <a:spcPct val="80000"/>
              </a:lnSpc>
            </a:pPr>
            <a:r>
              <a:rPr lang="en-US" sz="2800" dirty="0"/>
              <a:t>2,192 beds</a:t>
            </a:r>
          </a:p>
          <a:p>
            <a:pPr marL="342900" indent="-342900">
              <a:lnSpc>
                <a:spcPct val="80000"/>
              </a:lnSpc>
            </a:pPr>
            <a:r>
              <a:rPr lang="en-US" sz="2800" dirty="0"/>
              <a:t>110,000 discharges </a:t>
            </a:r>
            <a:r>
              <a:rPr lang="en-US" sz="2800" dirty="0" smtClean="0"/>
              <a:t>annually</a:t>
            </a:r>
            <a:endParaRPr lang="en-US" sz="2800" dirty="0"/>
          </a:p>
          <a:p>
            <a:pPr marL="342900" indent="-342900">
              <a:lnSpc>
                <a:spcPct val="80000"/>
              </a:lnSpc>
            </a:pPr>
            <a:r>
              <a:rPr lang="en-US" sz="2800" i="1" dirty="0"/>
              <a:t>4,700 </a:t>
            </a:r>
            <a:r>
              <a:rPr lang="en-US" sz="2800" i="1" dirty="0" smtClean="0"/>
              <a:t>Physicians &amp; 4,900 Nurses</a:t>
            </a:r>
            <a:endParaRPr lang="en-US" sz="2800" i="1" dirty="0"/>
          </a:p>
          <a:p>
            <a:pPr marL="342900" indent="-342900">
              <a:lnSpc>
                <a:spcPct val="80000"/>
              </a:lnSpc>
            </a:pPr>
            <a:r>
              <a:rPr lang="en-US" sz="2800" dirty="0"/>
              <a:t>16,000 </a:t>
            </a:r>
            <a:r>
              <a:rPr lang="en-US" sz="2800" dirty="0" smtClean="0"/>
              <a:t>Employees at 4 </a:t>
            </a:r>
            <a:r>
              <a:rPr lang="en-US" sz="2800" dirty="0" smtClean="0"/>
              <a:t>campuses</a:t>
            </a:r>
          </a:p>
          <a:p>
            <a:pPr marL="342900" indent="-342900">
              <a:lnSpc>
                <a:spcPct val="800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How does the DNP have the greatest impact?</a:t>
            </a:r>
            <a:endParaRPr lang="en-US" sz="28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80000"/>
              </a:lnSpc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323588" name="Picture 4" descr="Westchester Center Bld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560638" y="163513"/>
            <a:ext cx="1828800" cy="1157287"/>
          </a:xfrm>
          <a:noFill/>
          <a:ln/>
        </p:spPr>
      </p:pic>
      <p:pic>
        <p:nvPicPr>
          <p:cNvPr id="323589" name="Picture 5" descr="Allen Pavilion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720725" y="136525"/>
            <a:ext cx="1828800" cy="1184275"/>
          </a:xfrm>
          <a:noFill/>
          <a:ln/>
        </p:spPr>
      </p:pic>
      <p:pic>
        <p:nvPicPr>
          <p:cNvPr id="323590" name="Picture 6" descr="CPC building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79925" y="152400"/>
            <a:ext cx="3657600" cy="1173163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88" y="137196"/>
            <a:ext cx="8683625" cy="731512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Using Strategies </a:t>
            </a:r>
            <a:r>
              <a:rPr lang="en-US" sz="4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that Succeed</a:t>
            </a:r>
            <a:endParaRPr lang="en-US" sz="4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230188" y="1417341"/>
            <a:ext cx="8683625" cy="23774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3200" b="1" dirty="0" smtClean="0">
                <a:ea typeface="굴림" pitchFamily="34" charset="-127"/>
              </a:rPr>
              <a:t>Optimizing Diabetes Meal Plans</a:t>
            </a:r>
            <a:endParaRPr lang="en-US" altLang="ko-KR" sz="3200" b="1" dirty="0" smtClean="0">
              <a:ea typeface="굴림" pitchFamily="34" charset="-127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sz="3200" b="1" dirty="0" smtClean="0">
                <a:ea typeface="굴림" pitchFamily="34" charset="-127"/>
              </a:rPr>
              <a:t>Automating Insulin Dosing</a:t>
            </a:r>
            <a:endParaRPr lang="en-US" altLang="ko-KR" sz="3200" b="1" dirty="0" smtClean="0">
              <a:ea typeface="굴림" pitchFamily="34" charset="-127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sz="3200" b="1" dirty="0" smtClean="0">
                <a:ea typeface="굴림" pitchFamily="34" charset="-127"/>
              </a:rPr>
              <a:t>Utilizing Blood Glucose Data</a:t>
            </a:r>
            <a:endParaRPr lang="en-US" altLang="ko-KR" sz="3200" b="1" dirty="0" smtClean="0">
              <a:ea typeface="굴림" pitchFamily="34" charset="-127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sz="3200" b="1" dirty="0" smtClean="0">
                <a:ea typeface="굴림" pitchFamily="34" charset="-127"/>
              </a:rPr>
              <a:t>Patient &amp; Professional Education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3200" b="1" dirty="0" smtClean="0">
                <a:ea typeface="굴림" pitchFamily="34" charset="-127"/>
              </a:rPr>
              <a:t>Care Coordination Across </a:t>
            </a:r>
            <a:r>
              <a:rPr lang="en-US" altLang="ko-KR" sz="3200" b="1" dirty="0" smtClean="0">
                <a:ea typeface="굴림" pitchFamily="34" charset="-127"/>
              </a:rPr>
              <a:t>Settings AND SITES</a:t>
            </a:r>
            <a:endParaRPr lang="en-US" sz="3200" b="1" dirty="0" smtClean="0"/>
          </a:p>
        </p:txBody>
      </p:sp>
      <p:pic>
        <p:nvPicPr>
          <p:cNvPr id="4" name="Picture 3" descr="mar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8125" y="2037086"/>
            <a:ext cx="2330062" cy="173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7" name="Rectangle 11"/>
          <p:cNvSpPr>
            <a:spLocks noGrp="1"/>
          </p:cNvSpPr>
          <p:nvPr>
            <p:ph type="title" idx="4294967295"/>
          </p:nvPr>
        </p:nvSpPr>
        <p:spPr>
          <a:xfrm>
            <a:off x="230188" y="228636"/>
            <a:ext cx="8683625" cy="438114"/>
          </a:xfrm>
        </p:spPr>
        <p:txBody>
          <a:bodyPr/>
          <a:lstStyle/>
          <a:p>
            <a:pPr algn="ctr"/>
            <a:r>
              <a:rPr lang="en-US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unga" pitchFamily="2" charset="0"/>
              </a:rPr>
              <a:t>Timing is Everything!</a:t>
            </a:r>
          </a:p>
        </p:txBody>
      </p:sp>
      <p:pic>
        <p:nvPicPr>
          <p:cNvPr id="75778" name="Picture 3" descr="plat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89B3DD"/>
              </a:clrFrom>
              <a:clrTo>
                <a:srgbClr val="89B3DD">
                  <a:alpha val="0"/>
                </a:srgbClr>
              </a:clrTo>
            </a:clrChange>
          </a:blip>
          <a:srcRect l="6630" r="29282"/>
          <a:stretch>
            <a:fillRect/>
          </a:stretch>
        </p:blipFill>
        <p:spPr bwMode="auto">
          <a:xfrm>
            <a:off x="230188" y="2885653"/>
            <a:ext cx="2895600" cy="258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79" name="Picture 6" descr="alarm_clock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0188" y="468106"/>
            <a:ext cx="19050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6" name="Picture 10" descr="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26554" y="3308405"/>
            <a:ext cx="2468880" cy="246888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556034" name="Picture 2" descr="http://www.myclickfine.com/images/pens/diabetes_pen_kwikpen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41905" y="2394005"/>
            <a:ext cx="2566217" cy="914400"/>
          </a:xfrm>
          <a:prstGeom prst="rect">
            <a:avLst/>
          </a:prstGeom>
          <a:noFill/>
        </p:spPr>
      </p:pic>
      <p:pic>
        <p:nvPicPr>
          <p:cNvPr id="556036" name="Picture 4" descr="http://img2.timeinc.net/health/images/journeys/diabetes/insulin-vial-150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15250" y="228636"/>
            <a:ext cx="1428750" cy="1905000"/>
          </a:xfrm>
          <a:prstGeom prst="rect">
            <a:avLst/>
          </a:prstGeom>
          <a:noFill/>
        </p:spPr>
      </p:pic>
      <p:pic>
        <p:nvPicPr>
          <p:cNvPr id="33794" name="Picture 2" descr="http://medicalsolutionssupplies.com/images/meters/Ascencia_contour_meter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60730" y="850900"/>
            <a:ext cx="1781175" cy="1581151"/>
          </a:xfrm>
          <a:prstGeom prst="rect">
            <a:avLst/>
          </a:prstGeom>
          <a:noFill/>
        </p:spPr>
      </p:pic>
      <p:pic>
        <p:nvPicPr>
          <p:cNvPr id="33796" name="Picture 4" descr="http://www.longislandpress.com/wp-content/uploads/2010/09/36GreenPage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175163" y="1311275"/>
            <a:ext cx="1269121" cy="1280160"/>
          </a:xfrm>
          <a:prstGeom prst="rect">
            <a:avLst/>
          </a:prstGeom>
          <a:noFill/>
        </p:spPr>
      </p:pic>
      <p:pic>
        <p:nvPicPr>
          <p:cNvPr id="33798" name="Picture 6" descr="http://www.speak-first.com/uploads/Bite%20apple2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99055" y="3308405"/>
            <a:ext cx="1333320" cy="1737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56347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188" y="2784476"/>
            <a:ext cx="8683625" cy="294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Sponsors: </a:t>
            </a:r>
            <a:r>
              <a:rPr lang="en-US" dirty="0" smtClean="0">
                <a:solidFill>
                  <a:srgbClr val="595959"/>
                </a:solidFill>
              </a:rPr>
              <a:t>Endocrine Society, American Diabetes Association, American Heart Association, American Association of Diabetes Educators, European Society Of Endocrinology &amp; Society of Hospital Medicine</a:t>
            </a:r>
          </a:p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Task Force: </a:t>
            </a:r>
            <a:r>
              <a:rPr lang="en-US" dirty="0" err="1" smtClean="0"/>
              <a:t>Umpierrez</a:t>
            </a:r>
            <a:r>
              <a:rPr lang="en-US" dirty="0" smtClean="0"/>
              <a:t>, GE; Hellman, R; </a:t>
            </a:r>
            <a:r>
              <a:rPr lang="en-US" dirty="0" err="1" smtClean="0"/>
              <a:t>Korytkowski</a:t>
            </a:r>
            <a:r>
              <a:rPr lang="en-US" dirty="0" smtClean="0"/>
              <a:t>, M; </a:t>
            </a:r>
            <a:r>
              <a:rPr lang="en-US" dirty="0" err="1" smtClean="0"/>
              <a:t>Kosiborod</a:t>
            </a:r>
            <a:r>
              <a:rPr lang="en-US" dirty="0" smtClean="0"/>
              <a:t>, M;  Maynard, G; </a:t>
            </a:r>
            <a:r>
              <a:rPr lang="en-US" dirty="0" err="1" smtClean="0"/>
              <a:t>Montori</a:t>
            </a:r>
            <a:r>
              <a:rPr lang="en-US" dirty="0" smtClean="0"/>
              <a:t>, VM, </a:t>
            </a:r>
            <a:r>
              <a:rPr lang="en-US" dirty="0" err="1" smtClean="0"/>
              <a:t>Seley</a:t>
            </a:r>
            <a:r>
              <a:rPr lang="en-US" dirty="0" smtClean="0"/>
              <a:t>, JJ; Van den </a:t>
            </a:r>
            <a:r>
              <a:rPr lang="en-US" dirty="0" err="1" smtClean="0"/>
              <a:t>Berghe</a:t>
            </a:r>
            <a:r>
              <a:rPr lang="en-US" dirty="0" smtClean="0"/>
              <a:t>, G.</a:t>
            </a:r>
          </a:p>
          <a:p>
            <a:pPr>
              <a:buNone/>
            </a:pPr>
            <a:endParaRPr lang="en-US" sz="2400" dirty="0" smtClean="0">
              <a:solidFill>
                <a:srgbClr val="595959"/>
              </a:solidFill>
            </a:endParaRPr>
          </a:p>
          <a:p>
            <a:pPr>
              <a:buNone/>
            </a:pPr>
            <a:endParaRPr lang="en-US" sz="3200" b="1" dirty="0" smtClean="0">
              <a:solidFill>
                <a:srgbClr val="595959"/>
              </a:solidFill>
            </a:endParaRPr>
          </a:p>
          <a:p>
            <a:endParaRPr lang="en-US" b="1" dirty="0" smtClean="0">
              <a:solidFill>
                <a:srgbClr val="595959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fld id="{780E38DF-1E45-4151-AD68-5FF26A06F71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20074"/>
            <a:ext cx="9144000" cy="1645902"/>
          </a:xfrm>
        </p:spPr>
        <p:txBody>
          <a:bodyPr/>
          <a:lstStyle/>
          <a:p>
            <a:pPr algn="ctr"/>
            <a:r>
              <a:rPr lang="en-US" sz="3200" b="1" dirty="0" smtClean="0">
                <a:solidFill>
                  <a:srgbClr val="595959"/>
                </a:solidFill>
              </a:rPr>
              <a:t>Management of Hyperglycemia in Hospitalized Patients in Non-Critical Care Setting:</a:t>
            </a:r>
            <a:br>
              <a:rPr lang="en-US" sz="3200" b="1" dirty="0" smtClean="0">
                <a:solidFill>
                  <a:srgbClr val="595959"/>
                </a:solidFill>
              </a:rPr>
            </a:br>
            <a:r>
              <a:rPr lang="en-US" sz="2800" b="1" dirty="0" smtClean="0">
                <a:solidFill>
                  <a:srgbClr val="595959"/>
                </a:solidFill>
              </a:rPr>
              <a:t>An Endocrine Society Clinical Practice Guideline</a:t>
            </a:r>
            <a:r>
              <a:rPr lang="en-US" sz="3600" b="1" dirty="0" smtClean="0">
                <a:solidFill>
                  <a:srgbClr val="595959"/>
                </a:solidFill>
              </a:rPr>
              <a:t/>
            </a:r>
            <a:br>
              <a:rPr lang="en-US" sz="3600" b="1" dirty="0" smtClean="0">
                <a:solidFill>
                  <a:srgbClr val="595959"/>
                </a:solidFill>
              </a:rPr>
            </a:br>
            <a:r>
              <a:rPr lang="en-US" sz="2800" dirty="0" smtClean="0">
                <a:solidFill>
                  <a:srgbClr val="595959"/>
                </a:solidFill>
              </a:rPr>
              <a:t>(2012). </a:t>
            </a:r>
            <a:r>
              <a:rPr lang="it-IT" sz="2800" dirty="0" smtClean="0">
                <a:solidFill>
                  <a:schemeClr val="tx1"/>
                </a:solidFill>
              </a:rPr>
              <a:t>J</a:t>
            </a:r>
            <a:r>
              <a:rPr lang="it-IT" sz="2800" i="1" dirty="0" smtClean="0">
                <a:solidFill>
                  <a:schemeClr val="tx1"/>
                </a:solidFill>
              </a:rPr>
              <a:t> Clin Endocrinol Metab </a:t>
            </a:r>
            <a:r>
              <a:rPr lang="it-IT" sz="2800" dirty="0" smtClean="0">
                <a:solidFill>
                  <a:schemeClr val="tx1"/>
                </a:solidFill>
              </a:rPr>
              <a:t>97: 16–38.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7813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">
      <a:dk1>
        <a:srgbClr val="333333"/>
      </a:dk1>
      <a:lt1>
        <a:srgbClr val="FFFFFF"/>
      </a:lt1>
      <a:dk2>
        <a:srgbClr val="CC0000"/>
      </a:dk2>
      <a:lt2>
        <a:srgbClr val="CCCCCC"/>
      </a:lt2>
      <a:accent1>
        <a:srgbClr val="667F7F"/>
      </a:accent1>
      <a:accent2>
        <a:srgbClr val="2E5959"/>
      </a:accent2>
      <a:accent3>
        <a:srgbClr val="FFFFFF"/>
      </a:accent3>
      <a:accent4>
        <a:srgbClr val="2A2A2A"/>
      </a:accent4>
      <a:accent5>
        <a:srgbClr val="B8C0C0"/>
      </a:accent5>
      <a:accent6>
        <a:srgbClr val="295050"/>
      </a:accent6>
      <a:hlink>
        <a:srgbClr val="DB4523"/>
      </a:hlink>
      <a:folHlink>
        <a:srgbClr val="666666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635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635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65618</TotalTime>
  <Words>345</Words>
  <Application>Microsoft Macintosh PowerPoint</Application>
  <PresentationFormat>On-screen Show (4:3)</PresentationFormat>
  <Paragraphs>55</Paragraphs>
  <Slides>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Blank Presentation</vt:lpstr>
      <vt:lpstr>PowerPoint Presentation</vt:lpstr>
      <vt:lpstr>What is a Doctor of Nursing Practice Degree?</vt:lpstr>
      <vt:lpstr>Why DNP vs. PhD???</vt:lpstr>
      <vt:lpstr>Meeting the Glycemic Challenge at NYPH</vt:lpstr>
      <vt:lpstr>Using Strategies that Succeed</vt:lpstr>
      <vt:lpstr>Timing is Everything!</vt:lpstr>
      <vt:lpstr>Management of Hyperglycemia in Hospitalized Patients in Non-Critical Care Setting: An Endocrine Society Clinical Practice Guideline (2012). J Clin Endocrinol Metab 97: 16–38.</vt:lpstr>
    </vt:vector>
  </TitlesOfParts>
  <Company>Munn Rabot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Munn Rabot</dc:creator>
  <cp:lastModifiedBy>Jane Jeffrie Seley</cp:lastModifiedBy>
  <cp:revision>737</cp:revision>
  <dcterms:created xsi:type="dcterms:W3CDTF">2007-04-18T15:48:14Z</dcterms:created>
  <dcterms:modified xsi:type="dcterms:W3CDTF">2012-09-11T23:06:53Z</dcterms:modified>
</cp:coreProperties>
</file>